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23"/>
  </p:notesMasterIdLst>
  <p:handoutMasterIdLst>
    <p:handoutMasterId r:id="rId24"/>
  </p:handoutMasterIdLst>
  <p:sldIdLst>
    <p:sldId id="262" r:id="rId8"/>
    <p:sldId id="266" r:id="rId9"/>
    <p:sldId id="268" r:id="rId10"/>
    <p:sldId id="265" r:id="rId11"/>
    <p:sldId id="274" r:id="rId12"/>
    <p:sldId id="275" r:id="rId13"/>
    <p:sldId id="267" r:id="rId14"/>
    <p:sldId id="273" r:id="rId15"/>
    <p:sldId id="271" r:id="rId16"/>
    <p:sldId id="272" r:id="rId17"/>
    <p:sldId id="270" r:id="rId18"/>
    <p:sldId id="276" r:id="rId19"/>
    <p:sldId id="263" r:id="rId20"/>
    <p:sldId id="269" r:id="rId21"/>
    <p:sldId id="26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8" autoAdjust="0"/>
    <p:restoredTop sz="94706"/>
  </p:normalViewPr>
  <p:slideViewPr>
    <p:cSldViewPr snapToGrid="0" snapToObjects="1">
      <p:cViewPr varScale="1">
        <p:scale>
          <a:sx n="89" d="100"/>
          <a:sy n="89" d="100"/>
        </p:scale>
        <p:origin x="14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5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=""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=""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=""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=""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r="-24239" b="-22127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=""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=""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10045" y="5834743"/>
            <a:ext cx="5969726" cy="1023259"/>
          </a:xfrm>
        </p:spPr>
        <p:txBody>
          <a:bodyPr/>
          <a:lstStyle/>
          <a:p>
            <a:r>
              <a:rPr lang="lt-LT" dirty="0" smtClean="0"/>
              <a:t>Darbą atlikto: Mantvydas Razulevičius IFF-6/12</a:t>
            </a:r>
          </a:p>
          <a:p>
            <a:r>
              <a:rPr lang="lt-LT" dirty="0" smtClean="0"/>
              <a:t>Darbo vadovas</a:t>
            </a:r>
            <a:r>
              <a:rPr lang="lt-LT" dirty="0"/>
              <a:t>: doc. Sigitas Drąsutis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Laiko planavimo 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Klasių diagrama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6" y="1224952"/>
            <a:ext cx="8849934" cy="527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smtClean="0"/>
              <a:t>Duomenų modelis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1" y="1216325"/>
            <a:ext cx="8842074" cy="52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422490"/>
            <a:ext cx="6568632" cy="619724"/>
          </a:xfrm>
        </p:spPr>
        <p:txBody>
          <a:bodyPr/>
          <a:lstStyle/>
          <a:p>
            <a:r>
              <a:rPr lang="lt-LT" dirty="0" smtClean="0"/>
              <a:t>Darbų išdėstymo algoritmas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796043"/>
            <a:ext cx="2886075" cy="2771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6" y="1796043"/>
            <a:ext cx="5498799" cy="443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0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2800" dirty="0" err="1" smtClean="0"/>
              <a:t>Xunit</a:t>
            </a:r>
            <a:r>
              <a:rPr lang="lt-LT" sz="2800" dirty="0" smtClean="0"/>
              <a:t> testavimo karkasas.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2800" dirty="0" smtClean="0"/>
              <a:t>servisų</a:t>
            </a:r>
            <a:r>
              <a:rPr lang="en-US" sz="2800" dirty="0" smtClean="0"/>
              <a:t> </a:t>
            </a:r>
            <a:r>
              <a:rPr lang="lt-LT" sz="2800" dirty="0" smtClean="0"/>
              <a:t>kodo padengimas 90</a:t>
            </a:r>
            <a:r>
              <a:rPr lang="en-US" sz="2800" dirty="0"/>
              <a:t>%</a:t>
            </a:r>
            <a:endParaRPr lang="en-US" sz="2800" dirty="0" smtClean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56 </a:t>
            </a:r>
            <a:r>
              <a:rPr lang="lt-LT" sz="2800" dirty="0" smtClean="0"/>
              <a:t>testavimo scenarijai</a:t>
            </a:r>
            <a:r>
              <a:rPr lang="en-US" sz="2800" dirty="0" smtClean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Testavimas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Atlikta analizė</a:t>
            </a:r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Suprojektuota sistema</a:t>
            </a:r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Parašyta dokumentacija</a:t>
            </a:r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Sistema </a:t>
            </a:r>
            <a:r>
              <a:rPr lang="lt-LT" dirty="0"/>
              <a:t>yra pilnai funkcionuojanti ir atitinkanti visus iškeltus reikalavimus. </a:t>
            </a:r>
            <a:endParaRPr lang="lt-LT" dirty="0" smtClean="0"/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Yra galimybės tobulinti sistemą</a:t>
            </a:r>
            <a:r>
              <a:rPr lang="lt-LT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Rezultatai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3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lt-LT" dirty="0" smtClean="0"/>
              <a:t>Atlikta konkurentų analizė padėjo apspręsti būsimos sistemos funkcijas.</a:t>
            </a:r>
          </a:p>
          <a:p>
            <a:pPr marL="457200" indent="-457200">
              <a:buFont typeface="+mj-lt"/>
              <a:buAutoNum type="arabicPeriod"/>
            </a:pPr>
            <a:r>
              <a:rPr lang="lt-LT" dirty="0" smtClean="0"/>
              <a:t>Atlikta technologijų analizė padėjo pasirinkti technologijas projektui.</a:t>
            </a:r>
          </a:p>
          <a:p>
            <a:pPr marL="457200" indent="-457200">
              <a:buFont typeface="+mj-lt"/>
              <a:buAutoNum type="arabicPeriod"/>
            </a:pPr>
            <a:r>
              <a:rPr lang="lt-LT" dirty="0"/>
              <a:t>Atlikus projektavimą, pavyko supaprasti itin sudėtingą tvarkaraščio generavimo </a:t>
            </a:r>
            <a:r>
              <a:rPr lang="lt-LT" dirty="0" smtClean="0"/>
              <a:t>algoritmą, išvengti klaidų kuriant sistemą.</a:t>
            </a:r>
          </a:p>
          <a:p>
            <a:pPr marL="457200" indent="-457200">
              <a:buFont typeface="+mj-lt"/>
              <a:buAutoNum type="arabicPeriod"/>
            </a:pPr>
            <a:r>
              <a:rPr lang="fi-FI" dirty="0" smtClean="0"/>
              <a:t>Atlikus </a:t>
            </a:r>
            <a:r>
              <a:rPr lang="fi-FI" dirty="0"/>
              <a:t>testavimą įsitikinta korektišku sistemos </a:t>
            </a:r>
            <a:r>
              <a:rPr lang="fi-FI" dirty="0" smtClean="0"/>
              <a:t>veikimu</a:t>
            </a:r>
            <a:r>
              <a:rPr lang="lt-LT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lt-LT" dirty="0" smtClean="0"/>
              <a:t>Sukurta dokumentacija orientuota į detalumą bei paprastumą.</a:t>
            </a:r>
            <a:endParaRPr lang="lt-LT" dirty="0" smtClean="0"/>
          </a:p>
          <a:p>
            <a:pPr marL="2286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lt-LT" dirty="0" err="1" smtClean="0"/>
              <a:t>švados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2800" dirty="0"/>
              <a:t>Padėti lengviau susiplanuoti, paskirstyti darbus tiek žmonėms, tiek ir įmonėms. </a:t>
            </a:r>
            <a:endParaRPr lang="en-US" sz="2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Darbo tikslas</a:t>
            </a:r>
            <a:endParaRPr lang="lt-L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3" y="1751162"/>
            <a:ext cx="8226908" cy="4373018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2800" dirty="0" smtClean="0"/>
              <a:t>Sistemos turinčių tokį ar panašų tikslą yra daug. 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2800" dirty="0" err="1" smtClean="0"/>
              <a:t>Privalumai</a:t>
            </a:r>
            <a:r>
              <a:rPr lang="lt-LT" sz="2800" dirty="0" smtClean="0"/>
              <a:t>:</a:t>
            </a:r>
          </a:p>
          <a:p>
            <a:pPr marL="800100" lvl="1" indent="-342900"/>
            <a:r>
              <a:rPr lang="lt-LT" sz="2800" dirty="0" smtClean="0"/>
              <a:t>Paprastumas.</a:t>
            </a:r>
          </a:p>
          <a:p>
            <a:pPr marL="800100" lvl="1" indent="-342900"/>
            <a:r>
              <a:rPr lang="lt-LT" sz="2800" dirty="0" smtClean="0"/>
              <a:t>Plati dokumentacija</a:t>
            </a:r>
          </a:p>
          <a:p>
            <a:pPr marL="800100" lvl="1" indent="-342900"/>
            <a:r>
              <a:rPr lang="lt-LT" sz="2800" dirty="0" smtClean="0"/>
              <a:t>Nemokama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2800" dirty="0" smtClean="0"/>
              <a:t>Trūkumai:</a:t>
            </a:r>
          </a:p>
          <a:p>
            <a:pPr marL="800100" lvl="1" indent="-342900"/>
            <a:r>
              <a:rPr lang="lt-LT" sz="2800" dirty="0" smtClean="0"/>
              <a:t>Mažas funkcionalumas</a:t>
            </a:r>
          </a:p>
          <a:p>
            <a:pPr marL="800100" lvl="1" indent="-342900"/>
            <a:r>
              <a:rPr lang="lt-LT" sz="2800" dirty="0" smtClean="0"/>
              <a:t>Nėra </a:t>
            </a:r>
            <a:r>
              <a:rPr lang="lt-LT" sz="2800" smtClean="0"/>
              <a:t>išbandyta vartotojų</a:t>
            </a:r>
            <a:endParaRPr lang="lt-LT" sz="2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Rinkos</a:t>
            </a:r>
            <a:r>
              <a:rPr lang="en-US" dirty="0" smtClean="0"/>
              <a:t> </a:t>
            </a:r>
            <a:r>
              <a:rPr lang="lt-LT" dirty="0" smtClean="0"/>
              <a:t>analizė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3600" dirty="0" smtClean="0"/>
              <a:t>Viso: 5800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Back-end</a:t>
            </a:r>
            <a:r>
              <a:rPr lang="lt-LT" sz="3600" dirty="0" smtClean="0"/>
              <a:t>:</a:t>
            </a:r>
            <a:r>
              <a:rPr lang="en-US" sz="3600" dirty="0" smtClean="0"/>
              <a:t> 2700</a:t>
            </a:r>
            <a:endParaRPr lang="lt-LT" sz="3600" dirty="0" smtClean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Front-en</a:t>
            </a:r>
            <a:r>
              <a:rPr lang="lt-LT" sz="3600" dirty="0" smtClean="0"/>
              <a:t>d</a:t>
            </a:r>
            <a:r>
              <a:rPr lang="en-US" sz="3600" dirty="0" smtClean="0"/>
              <a:t>: 2000 </a:t>
            </a:r>
            <a:endParaRPr lang="lt-LT" sz="3600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3600" dirty="0" smtClean="0"/>
              <a:t>Testavimui: 1100</a:t>
            </a:r>
            <a:endParaRPr lang="en-US" sz="36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4430486" cy="619724"/>
          </a:xfrm>
        </p:spPr>
        <p:txBody>
          <a:bodyPr/>
          <a:lstStyle/>
          <a:p>
            <a:r>
              <a:rPr lang="lt-LT" sz="4000" dirty="0" smtClean="0"/>
              <a:t>Projekto apimtis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4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422490"/>
            <a:ext cx="4577786" cy="619724"/>
          </a:xfrm>
        </p:spPr>
        <p:txBody>
          <a:bodyPr/>
          <a:lstStyle/>
          <a:p>
            <a:r>
              <a:rPr lang="lt-LT" dirty="0" smtClean="0"/>
              <a:t>Panaudojimo atvejai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0295" y="1169005"/>
            <a:ext cx="8433816" cy="53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lt-L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Tik autentifikuoti vartotojai gali naudotis sistema.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lt-L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Vartotojai turi gauti tik savo informaciją. t. y. kitų vartotojų </a:t>
            </a:r>
            <a:r>
              <a:rPr lang="lt-LT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darbai nėra pasiekiami </a:t>
            </a:r>
            <a:r>
              <a:rPr lang="lt-L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(išimtis: jei kitas vartotojas atsiunčia pakvietimą).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lt-L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Dizaino prisitaikymas mobiliesiems įrenginiams.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lt-LT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Vartotojo sąsaja turi būti paprasta, vartotojai turi greitai išmokti ja naudotis.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143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6221391" cy="619724"/>
          </a:xfrm>
        </p:spPr>
        <p:txBody>
          <a:bodyPr/>
          <a:lstStyle/>
          <a:p>
            <a:r>
              <a:rPr lang="lt-LT" dirty="0" smtClean="0"/>
              <a:t>Nefunkciniai reikalavimai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49" y="3402232"/>
            <a:ext cx="1506759" cy="127096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904995" y="1549465"/>
            <a:ext cx="3779116" cy="387002"/>
          </a:xfrm>
        </p:spPr>
        <p:txBody>
          <a:bodyPr/>
          <a:lstStyle/>
          <a:p>
            <a:r>
              <a:rPr lang="en-US" dirty="0" smtClean="0"/>
              <a:t>Vartotojo </a:t>
            </a:r>
            <a:r>
              <a:rPr lang="lt-LT" dirty="0" smtClean="0"/>
              <a:t>sąsajai naudota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Technologijos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995" y="3402232"/>
            <a:ext cx="1969477" cy="1203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38" y="3410612"/>
            <a:ext cx="2255510" cy="10223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848" y="4673201"/>
            <a:ext cx="1479506" cy="1479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171" y="4736076"/>
            <a:ext cx="1356910" cy="13569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7" y="4797695"/>
            <a:ext cx="2177646" cy="13264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848" y="2756819"/>
            <a:ext cx="1848860" cy="18488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6013" y="4705416"/>
            <a:ext cx="2321867" cy="1306369"/>
          </a:xfrm>
          <a:prstGeom prst="rect">
            <a:avLst/>
          </a:prstGeom>
        </p:spPr>
      </p:pic>
      <p:sp>
        <p:nvSpPr>
          <p:cNvPr id="18" name="Text Placeholder 2"/>
          <p:cNvSpPr txBox="1">
            <a:spLocks/>
          </p:cNvSpPr>
          <p:nvPr/>
        </p:nvSpPr>
        <p:spPr>
          <a:xfrm>
            <a:off x="481980" y="1549465"/>
            <a:ext cx="3504511" cy="387002"/>
          </a:xfrm>
          <a:prstGeom prst="rect">
            <a:avLst/>
          </a:prstGeom>
        </p:spPr>
        <p:txBody>
          <a:bodyPr/>
          <a:lstStyle>
            <a:lvl1pPr mar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 smtClean="0"/>
              <a:t>Serveriui naudota: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796" y="2247159"/>
            <a:ext cx="2843514" cy="11063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423" y="2301247"/>
            <a:ext cx="22574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5495025" cy="619724"/>
          </a:xfrm>
        </p:spPr>
        <p:txBody>
          <a:bodyPr/>
          <a:lstStyle/>
          <a:p>
            <a:r>
              <a:rPr lang="lt-LT" dirty="0" smtClean="0"/>
              <a:t>Išdėstymo diagrama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55127" y="1614166"/>
            <a:ext cx="3382005" cy="43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lt-LT" dirty="0"/>
              <a:t>ų</a:t>
            </a:r>
            <a:r>
              <a:rPr lang="en-US" dirty="0" smtClean="0"/>
              <a:t> </a:t>
            </a:r>
            <a:r>
              <a:rPr lang="en-US" dirty="0" err="1" smtClean="0"/>
              <a:t>diagrama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2078" r="4378"/>
          <a:stretch/>
        </p:blipFill>
        <p:spPr bwMode="auto">
          <a:xfrm>
            <a:off x="457201" y="1352718"/>
            <a:ext cx="8574656" cy="51403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47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500EDF-5696-4B97-A3A9-8C691C60D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1455</TotalTime>
  <Words>230</Words>
  <Application>Microsoft Office PowerPoint</Application>
  <PresentationFormat>On-screen Show (4:3)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Symbol</vt:lpstr>
      <vt:lpstr>Times New Roman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Mantvydas</cp:lastModifiedBy>
  <cp:revision>159</cp:revision>
  <dcterms:created xsi:type="dcterms:W3CDTF">2017-04-05T12:23:50Z</dcterms:created>
  <dcterms:modified xsi:type="dcterms:W3CDTF">2020-05-14T09:35:16Z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